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2.png" ContentType="image/png"/>
  <Override PartName="/ppt/media/image21.png" ContentType="image/png"/>
  <Override PartName="/ppt/media/image23.png" ContentType="image/png"/>
  <Override PartName="/ppt/media/image20.gif" ContentType="image/gif"/>
  <Override PartName="/ppt/media/image13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9.gif" ContentType="image/gif"/>
  <Override PartName="/ppt/media/image11.png" ContentType="image/png"/>
  <Override PartName="/ppt/media/image27.gif" ContentType="image/gif"/>
  <Override PartName="/ppt/media/image12.png" ContentType="image/png"/>
  <Override PartName="/ppt/media/image28.gif" ContentType="image/gif"/>
  <Override PartName="/ppt/media/image7.png" ContentType="image/png"/>
  <Override PartName="/ppt/media/image37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36.png" ContentType="image/png"/>
  <Override PartName="/ppt/media/image6.png" ContentType="image/png"/>
  <Override PartName="/ppt/media/image26.gif" ContentType="image/gif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 rot="10800000">
            <a:off x="0" y="5779440"/>
            <a:ext cx="9143280" cy="5004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r="5400000" dist="201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" name="Google Shape;7;p7" descr="Small Use Shield_GoldOnTrans.eps"/>
          <p:cNvPicPr/>
          <p:nvPr/>
        </p:nvPicPr>
        <p:blipFill>
          <a:blip r:embed="rId2"/>
          <a:stretch/>
        </p:blipFill>
        <p:spPr>
          <a:xfrm>
            <a:off x="8201160" y="237960"/>
            <a:ext cx="747360" cy="747360"/>
          </a:xfrm>
          <a:prstGeom prst="rect">
            <a:avLst/>
          </a:prstGeom>
          <a:ln>
            <a:noFill/>
          </a:ln>
        </p:spPr>
      </p:pic>
      <p:pic>
        <p:nvPicPr>
          <p:cNvPr id="2" name="Google Shape;8;p7" descr="1-lineWordmark_GoldOnCard_NoBG.eps"/>
          <p:cNvPicPr/>
          <p:nvPr/>
        </p:nvPicPr>
        <p:blipFill>
          <a:blip r:embed="rId3"/>
          <a:stretch/>
        </p:blipFill>
        <p:spPr>
          <a:xfrm>
            <a:off x="6997680" y="6462000"/>
            <a:ext cx="1821240" cy="154080"/>
          </a:xfrm>
          <a:prstGeom prst="rect">
            <a:avLst/>
          </a:prstGeom>
          <a:ln>
            <a:noFill/>
          </a:ln>
        </p:spPr>
      </p:pic>
      <p:pic>
        <p:nvPicPr>
          <p:cNvPr id="3" name="Google Shape;9;p7" descr="Formal_Viterbi_GoldOnCard_NoBG.eps"/>
          <p:cNvPicPr/>
          <p:nvPr/>
        </p:nvPicPr>
        <p:blipFill>
          <a:blip r:embed="rId4"/>
          <a:stretch/>
        </p:blipFill>
        <p:spPr>
          <a:xfrm>
            <a:off x="291960" y="6138360"/>
            <a:ext cx="1740960" cy="46944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5803920"/>
            <a:ext cx="9143280" cy="105192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r="5400000" dist="23040" rotWithShape="0">
              <a:srgbClr val="000000">
                <a:alpha val="32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 flipH="1" rot="10800000">
            <a:off x="0" y="5779440"/>
            <a:ext cx="9143280" cy="5004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r="5400000" dist="201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" name="Google Shape;14;p9" descr="Small Use Shield_GoldOnTrans.eps"/>
          <p:cNvPicPr/>
          <p:nvPr/>
        </p:nvPicPr>
        <p:blipFill>
          <a:blip r:embed="rId2"/>
          <a:stretch/>
        </p:blipFill>
        <p:spPr>
          <a:xfrm>
            <a:off x="8201160" y="237960"/>
            <a:ext cx="747360" cy="747360"/>
          </a:xfrm>
          <a:prstGeom prst="rect">
            <a:avLst/>
          </a:prstGeom>
          <a:ln>
            <a:noFill/>
          </a:ln>
        </p:spPr>
      </p:pic>
      <p:pic>
        <p:nvPicPr>
          <p:cNvPr id="45" name="Google Shape;15;p9" descr="1-lineWordmark_GoldOnCard_NoBG.eps"/>
          <p:cNvPicPr/>
          <p:nvPr/>
        </p:nvPicPr>
        <p:blipFill>
          <a:blip r:embed="rId3"/>
          <a:stretch/>
        </p:blipFill>
        <p:spPr>
          <a:xfrm>
            <a:off x="6997680" y="6462000"/>
            <a:ext cx="1821240" cy="154080"/>
          </a:xfrm>
          <a:prstGeom prst="rect">
            <a:avLst/>
          </a:prstGeom>
          <a:ln>
            <a:noFill/>
          </a:ln>
        </p:spPr>
      </p:pic>
      <p:pic>
        <p:nvPicPr>
          <p:cNvPr id="46" name="Google Shape;16;p9" descr="Formal_Viterbi_GoldOnCard_NoBG.eps"/>
          <p:cNvPicPr/>
          <p:nvPr/>
        </p:nvPicPr>
        <p:blipFill>
          <a:blip r:embed="rId4"/>
          <a:stretch/>
        </p:blipFill>
        <p:spPr>
          <a:xfrm>
            <a:off x="291960" y="6138360"/>
            <a:ext cx="1740960" cy="469440"/>
          </a:xfrm>
          <a:prstGeom prst="rect">
            <a:avLst/>
          </a:prstGeom>
          <a:ln>
            <a:noFill/>
          </a:ln>
        </p:spPr>
      </p:pic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5803920"/>
            <a:ext cx="9143280" cy="105192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r="5400000" dist="23040" rotWithShape="0">
              <a:srgbClr val="000000">
                <a:alpha val="32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 flipH="1" rot="10800000">
            <a:off x="0" y="5779440"/>
            <a:ext cx="9143280" cy="5004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r="5400000" dist="201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7" name="Google Shape;14;p9" descr="Small Use Shield_GoldOnTrans.eps"/>
          <p:cNvPicPr/>
          <p:nvPr/>
        </p:nvPicPr>
        <p:blipFill>
          <a:blip r:embed="rId2"/>
          <a:stretch/>
        </p:blipFill>
        <p:spPr>
          <a:xfrm>
            <a:off x="8201160" y="237960"/>
            <a:ext cx="747360" cy="747360"/>
          </a:xfrm>
          <a:prstGeom prst="rect">
            <a:avLst/>
          </a:prstGeom>
          <a:ln>
            <a:noFill/>
          </a:ln>
        </p:spPr>
      </p:pic>
      <p:pic>
        <p:nvPicPr>
          <p:cNvPr id="88" name="Google Shape;15;p9" descr="1-lineWordmark_GoldOnCard_NoBG.eps"/>
          <p:cNvPicPr/>
          <p:nvPr/>
        </p:nvPicPr>
        <p:blipFill>
          <a:blip r:embed="rId3"/>
          <a:stretch/>
        </p:blipFill>
        <p:spPr>
          <a:xfrm>
            <a:off x="6997680" y="6462000"/>
            <a:ext cx="1821240" cy="154080"/>
          </a:xfrm>
          <a:prstGeom prst="rect">
            <a:avLst/>
          </a:prstGeom>
          <a:ln>
            <a:noFill/>
          </a:ln>
        </p:spPr>
      </p:pic>
      <p:pic>
        <p:nvPicPr>
          <p:cNvPr id="89" name="Google Shape;16;p9" descr="Formal_Viterbi_GoldOnCard_NoBG.eps"/>
          <p:cNvPicPr/>
          <p:nvPr/>
        </p:nvPicPr>
        <p:blipFill>
          <a:blip r:embed="rId4"/>
          <a:stretch/>
        </p:blipFill>
        <p:spPr>
          <a:xfrm>
            <a:off x="291960" y="6138360"/>
            <a:ext cx="1740960" cy="469440"/>
          </a:xfrm>
          <a:prstGeom prst="rect">
            <a:avLst/>
          </a:prstGeom>
          <a:ln>
            <a:noFill/>
          </a:ln>
        </p:spPr>
      </p:pic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gif"/><Relationship Id="rId2" Type="http://schemas.openxmlformats.org/officeDocument/2006/relationships/image" Target="../media/image27.gif"/><Relationship Id="rId3" Type="http://schemas.openxmlformats.org/officeDocument/2006/relationships/image" Target="../media/image28.gif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image" Target="../media/image20.gif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2468880"/>
            <a:ext cx="9128520" cy="8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000" spc="-1" strike="noStrike">
                <a:solidFill>
                  <a:srgbClr val="fff4cc"/>
                </a:solidFill>
                <a:latin typeface="Times New Roman"/>
                <a:ea typeface="Times New Roman"/>
              </a:rPr>
              <a:t>TROJAN 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2503080" y="4189680"/>
            <a:ext cx="41374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24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Presented By: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24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Krishna Dheeraj Krovi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24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Nikhil Manjunath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62640" y="372600"/>
            <a:ext cx="698292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EE 538 - Computing Principles for Electrical Engineers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32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Spring 2022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Table 1"/>
          <p:cNvGraphicFramePr/>
          <p:nvPr/>
        </p:nvGraphicFramePr>
        <p:xfrm>
          <a:off x="834480" y="2562120"/>
          <a:ext cx="7497360" cy="1810080"/>
        </p:xfrm>
        <a:graphic>
          <a:graphicData uri="http://schemas.openxmlformats.org/drawingml/2006/table">
            <a:tbl>
              <a:tblPr/>
              <a:tblGrid>
                <a:gridCol w="1874880"/>
                <a:gridCol w="1874880"/>
                <a:gridCol w="1874880"/>
                <a:gridCol w="1873080"/>
              </a:tblGrid>
              <a:tr h="5752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DESTINATION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DJIKSTRA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BELLMAN-FORD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30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Ralphs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70ms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5864ms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30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Starbucks 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Chipotle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63ms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5974ms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745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Chinese Street Food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KFC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48ms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5311ms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96" name="CustomShape 2"/>
          <p:cNvSpPr/>
          <p:nvPr/>
        </p:nvSpPr>
        <p:spPr>
          <a:xfrm>
            <a:off x="183240" y="91800"/>
            <a:ext cx="870336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SHORTEST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65760" y="1317960"/>
            <a:ext cx="6949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Comparison of Execution times for Djikstra and Bellman Ford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-2118600" y="-85320"/>
            <a:ext cx="73411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401040" y="314640"/>
            <a:ext cx="6842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Bellman Ford Algorithm - Early Stopping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640880" y="1776600"/>
            <a:ext cx="5491080" cy="282060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1746360" y="3494160"/>
            <a:ext cx="1381680" cy="100548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"/>
          <p:cNvSpPr/>
          <p:nvPr/>
        </p:nvSpPr>
        <p:spPr>
          <a:xfrm flipH="1" flipV="1">
            <a:off x="2333880" y="4499280"/>
            <a:ext cx="360" cy="52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2194560" y="5012640"/>
            <a:ext cx="3565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Stop when there are no changes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5760" y="82440"/>
            <a:ext cx="9123480" cy="11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SHORTEST DISTANCE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5" name="Content Placeholder 4" descr=""/>
          <p:cNvPicPr/>
          <p:nvPr/>
        </p:nvPicPr>
        <p:blipFill>
          <a:blip r:embed="rId1"/>
          <a:stretch/>
        </p:blipFill>
        <p:spPr>
          <a:xfrm>
            <a:off x="5706360" y="2519280"/>
            <a:ext cx="2958840" cy="2509560"/>
          </a:xfrm>
          <a:prstGeom prst="rect">
            <a:avLst/>
          </a:prstGeom>
          <a:ln>
            <a:noFill/>
          </a:ln>
        </p:spPr>
      </p:pic>
      <p:pic>
        <p:nvPicPr>
          <p:cNvPr id="206" name="Picture 6" descr=""/>
          <p:cNvPicPr/>
          <p:nvPr/>
        </p:nvPicPr>
        <p:blipFill>
          <a:blip r:embed="rId2"/>
          <a:stretch/>
        </p:blipFill>
        <p:spPr>
          <a:xfrm>
            <a:off x="537840" y="2519280"/>
            <a:ext cx="2958840" cy="250956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452520" y="1191960"/>
            <a:ext cx="6588000" cy="7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Comparing output with Google Maps.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Ralphs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Destination: Target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280160" y="2121480"/>
            <a:ext cx="1801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Google Maps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6350760" y="2103120"/>
            <a:ext cx="169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Trojan Maps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5588640" y="5212080"/>
            <a:ext cx="3280680" cy="2372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3714840" y="3352680"/>
            <a:ext cx="1679760" cy="944640"/>
          </a:xfrm>
          <a:prstGeom prst="rect">
            <a:avLst/>
          </a:prstGeom>
          <a:ln>
            <a:noFill/>
          </a:ln>
        </p:spPr>
      </p:pic>
      <p:sp>
        <p:nvSpPr>
          <p:cNvPr id="212" name="CustomShape 5"/>
          <p:cNvSpPr/>
          <p:nvPr/>
        </p:nvSpPr>
        <p:spPr>
          <a:xfrm>
            <a:off x="822960" y="5120640"/>
            <a:ext cx="26514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latin typeface="Arial"/>
              </a:rPr>
              <a:t>Google Maps Output: 0.9miles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4023360" y="4957200"/>
            <a:ext cx="1096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Almost..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50240" y="91440"/>
            <a:ext cx="7204680" cy="10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TRAVELLING TROJAN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15" name="Table 2"/>
          <p:cNvGraphicFramePr/>
          <p:nvPr/>
        </p:nvGraphicFramePr>
        <p:xfrm>
          <a:off x="1128240" y="3062160"/>
          <a:ext cx="6952680" cy="2387520"/>
        </p:xfrm>
        <a:graphic>
          <a:graphicData uri="http://schemas.openxmlformats.org/drawingml/2006/table">
            <a:tbl>
              <a:tblPr/>
              <a:tblGrid>
                <a:gridCol w="2318040"/>
                <a:gridCol w="2318040"/>
                <a:gridCol w="2316960"/>
              </a:tblGrid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BRUTE-FORCE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BACKTRACKING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1500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Consider all combinations of locations. Return the combination with smallest distance.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Terminate recursive distance calculations when the distance exceeds the shortest distance.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Local Optimum Finding algorithm that keeps finding new paths until a better path is not available.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60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Complexity: O(N!)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Complexity: O(N!)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Complexity: O(N^2)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216" name="CustomShape 3"/>
          <p:cNvSpPr/>
          <p:nvPr/>
        </p:nvSpPr>
        <p:spPr>
          <a:xfrm>
            <a:off x="727920" y="1914480"/>
            <a:ext cx="1074240" cy="6152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" spc="-1" strike="noStrike">
                <a:solidFill>
                  <a:srgbClr val="ffffff"/>
                </a:solidFill>
                <a:latin typeface="Calibri"/>
                <a:ea typeface="DejaVu Sans"/>
              </a:rPr>
              <a:t>Input Number of Locations (N)</a:t>
            </a:r>
            <a:endParaRPr b="0" lang="en-US" sz="115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2357280" y="1914480"/>
            <a:ext cx="1401120" cy="6152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Randomly pick N locations on Map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4313520" y="1911600"/>
            <a:ext cx="1400760" cy="6152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Run Algorithms to find Shortest Path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6269400" y="1911600"/>
            <a:ext cx="1401120" cy="6152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Return Path Animation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1802880" y="2222640"/>
            <a:ext cx="55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8"/>
          <p:cNvSpPr/>
          <p:nvPr/>
        </p:nvSpPr>
        <p:spPr>
          <a:xfrm>
            <a:off x="3759120" y="2219760"/>
            <a:ext cx="55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9"/>
          <p:cNvSpPr/>
          <p:nvPr/>
        </p:nvSpPr>
        <p:spPr>
          <a:xfrm>
            <a:off x="5715000" y="2219760"/>
            <a:ext cx="55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0"/>
          <p:cNvSpPr/>
          <p:nvPr/>
        </p:nvSpPr>
        <p:spPr>
          <a:xfrm>
            <a:off x="642240" y="1532880"/>
            <a:ext cx="18097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WORKING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CustomShape 11"/>
          <p:cNvSpPr/>
          <p:nvPr/>
        </p:nvSpPr>
        <p:spPr>
          <a:xfrm>
            <a:off x="655920" y="2683800"/>
            <a:ext cx="1923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ALGORITHMS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12"/>
          <p:cNvSpPr/>
          <p:nvPr/>
        </p:nvSpPr>
        <p:spPr>
          <a:xfrm>
            <a:off x="640080" y="1204200"/>
            <a:ext cx="64918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Similar to the famous Travelling Sales Person problem.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31520" y="274320"/>
            <a:ext cx="7358400" cy="92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TRAVELLING TROJAN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31520" y="2468880"/>
            <a:ext cx="55296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TRAVELLING TROJAN OUTPUTS FOR N=4: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822960" y="2925720"/>
            <a:ext cx="17884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BRUTE-FORCE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422880" y="2925000"/>
            <a:ext cx="20631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BACKTRACKING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6166080" y="2925720"/>
            <a:ext cx="1788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2-OPT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57200" y="3383280"/>
            <a:ext cx="2511000" cy="17654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3423600" y="3384720"/>
            <a:ext cx="2468880" cy="17359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6400800" y="3383280"/>
            <a:ext cx="247176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 1"/>
          <p:cNvGraphicFramePr/>
          <p:nvPr/>
        </p:nvGraphicFramePr>
        <p:xfrm>
          <a:off x="2351520" y="1680120"/>
          <a:ext cx="4232160" cy="1644480"/>
        </p:xfrm>
        <a:graphic>
          <a:graphicData uri="http://schemas.openxmlformats.org/drawingml/2006/table">
            <a:tbl>
              <a:tblPr/>
              <a:tblGrid>
                <a:gridCol w="1058400"/>
                <a:gridCol w="1058400"/>
                <a:gridCol w="1058400"/>
                <a:gridCol w="1056960"/>
              </a:tblGrid>
              <a:tr h="4791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`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Brute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r>
                        <a:rPr b="0" lang="en-US" sz="1200" spc="-1" strike="noStrike">
                          <a:latin typeface="Arial"/>
                        </a:rPr>
                        <a:t>Force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Back </a:t>
                      </a:r>
                      <a:r>
                        <a:rPr b="0" lang="en-US" sz="1200" spc="-1" strike="noStrike">
                          <a:latin typeface="Arial"/>
                        </a:rPr>
                        <a:t>Tracking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2-Opt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912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12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N=7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20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12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450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19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N=15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12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35" name="TextShape 2"/>
          <p:cNvSpPr txBox="1"/>
          <p:nvPr/>
        </p:nvSpPr>
        <p:spPr>
          <a:xfrm rot="16175400">
            <a:off x="1039320" y="1863720"/>
            <a:ext cx="2558880" cy="51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No.of </a:t>
            </a:r>
            <a:r>
              <a:rPr b="0" lang="en-US" sz="1200" spc="-1" strike="noStrike">
                <a:latin typeface="Arial"/>
              </a:rPr>
              <a:t>random </a:t>
            </a:r>
            <a:r>
              <a:rPr b="0" lang="en-US" sz="1200" spc="-1" strike="noStrike">
                <a:latin typeface="Arial"/>
              </a:rPr>
              <a:t>locations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909600" y="1454400"/>
            <a:ext cx="43200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Algorithm </a:t>
            </a:r>
            <a:r>
              <a:rPr b="0" lang="en-US" sz="1200" spc="-1" strike="noStrike">
                <a:latin typeface="Arial"/>
              </a:rPr>
              <a:t>used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237" name="Table 4"/>
          <p:cNvGraphicFramePr/>
          <p:nvPr/>
        </p:nvGraphicFramePr>
        <p:xfrm>
          <a:off x="2316240" y="3882240"/>
          <a:ext cx="4297680" cy="1337400"/>
        </p:xfrm>
        <a:graphic>
          <a:graphicData uri="http://schemas.openxmlformats.org/drawingml/2006/table">
            <a:tbl>
              <a:tblPr/>
              <a:tblGrid>
                <a:gridCol w="1074600"/>
                <a:gridCol w="1074600"/>
                <a:gridCol w="1074600"/>
                <a:gridCol w="1073880"/>
              </a:tblGrid>
              <a:tr h="4352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`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Brute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r>
                        <a:rPr b="0" lang="en-US" sz="1200" spc="-1" strike="noStrike">
                          <a:latin typeface="Arial"/>
                        </a:rPr>
                        <a:t>Force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Back </a:t>
                      </a:r>
                      <a:r>
                        <a:rPr b="0" lang="en-US" sz="1200" spc="-1" strike="noStrike">
                          <a:latin typeface="Arial"/>
                        </a:rPr>
                        <a:t>Tracking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2-Opt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6.134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6.134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6.134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N=7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4.916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4.916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4.916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8.571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9.048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46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N=15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Timeout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200" spc="-1" strike="noStrike">
                          <a:latin typeface="Arial"/>
                        </a:rPr>
                        <a:t>11.74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38" name="TextShape 5"/>
          <p:cNvSpPr txBox="1"/>
          <p:nvPr/>
        </p:nvSpPr>
        <p:spPr>
          <a:xfrm rot="16175400">
            <a:off x="1040040" y="3987720"/>
            <a:ext cx="2558880" cy="51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rial"/>
              </a:rPr>
              <a:t>No.of </a:t>
            </a:r>
            <a:r>
              <a:rPr b="0" lang="en-US" sz="1200" spc="-1" strike="noStrike">
                <a:latin typeface="Arial"/>
              </a:rPr>
              <a:t>random </a:t>
            </a:r>
            <a:r>
              <a:rPr b="0" lang="en-US" sz="1200" spc="-1" strike="noStrike">
                <a:latin typeface="Arial"/>
              </a:rPr>
              <a:t>locations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9" name="TextShape 6"/>
          <p:cNvSpPr txBox="1"/>
          <p:nvPr/>
        </p:nvSpPr>
        <p:spPr>
          <a:xfrm>
            <a:off x="3017520" y="3383280"/>
            <a:ext cx="457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Shortest </a:t>
            </a:r>
            <a:r>
              <a:rPr b="0" lang="en-US" sz="1600" spc="-1" strike="noStrike">
                <a:latin typeface="Arial"/>
              </a:rPr>
              <a:t>path </a:t>
            </a:r>
            <a:r>
              <a:rPr b="0" lang="en-US" sz="1600" spc="-1" strike="noStrike">
                <a:latin typeface="Arial"/>
              </a:rPr>
              <a:t>distance </a:t>
            </a:r>
            <a:r>
              <a:rPr b="0" lang="en-US" sz="1600" spc="-1" strike="noStrike">
                <a:latin typeface="Arial"/>
              </a:rPr>
              <a:t>in miles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sp>
        <p:nvSpPr>
          <p:cNvPr id="240" name="TextShape 7"/>
          <p:cNvSpPr txBox="1"/>
          <p:nvPr/>
        </p:nvSpPr>
        <p:spPr>
          <a:xfrm>
            <a:off x="3909600" y="3650760"/>
            <a:ext cx="13024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latin typeface="Arial"/>
              </a:rPr>
              <a:t>Algorithm </a:t>
            </a:r>
            <a:r>
              <a:rPr b="0" lang="en-US" sz="1300" spc="-1" strike="noStrike">
                <a:latin typeface="Arial"/>
              </a:rPr>
              <a:t>used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1" name="TextShape 8"/>
          <p:cNvSpPr txBox="1"/>
          <p:nvPr/>
        </p:nvSpPr>
        <p:spPr>
          <a:xfrm>
            <a:off x="2926080" y="1173600"/>
            <a:ext cx="4572000" cy="55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latin typeface="Arial"/>
              </a:rPr>
              <a:t>Execution </a:t>
            </a:r>
            <a:r>
              <a:rPr b="0" lang="en-US" sz="1500" spc="-1" strike="noStrike">
                <a:latin typeface="Arial"/>
              </a:rPr>
              <a:t>time in </a:t>
            </a:r>
            <a:r>
              <a:rPr b="0" lang="en-US" sz="1500" spc="-1" strike="noStrike">
                <a:latin typeface="Arial"/>
              </a:rPr>
              <a:t>millisecon</a:t>
            </a:r>
            <a:r>
              <a:rPr b="0" lang="en-US" sz="1500" spc="-1" strike="noStrike">
                <a:latin typeface="Arial"/>
              </a:rPr>
              <a:t>ds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731520" y="274320"/>
            <a:ext cx="7358400" cy="92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TRAVELLING TROJAN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6869520" y="3348000"/>
            <a:ext cx="27428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2-Opt has the lowest Computation time!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142920"/>
            <a:ext cx="914364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CYCLE DETECTION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274320" y="1371600"/>
            <a:ext cx="5120280" cy="34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Algorithm Used: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DFS + DP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Steps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 subgraph from the coordinates given.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Traverse through all the nodes inside the subgraph, while keeping a track of the nodes visited.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If a visited node is revisited, then a cycle exits. The Cycle is plotted.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Time Complexity: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O(N+E), 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where N is the number of Nodes and E is the number of edges in the subgraph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276880" y="1845360"/>
            <a:ext cx="3146040" cy="173700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852160" y="4297680"/>
            <a:ext cx="292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0000"/>
                </a:solidFill>
                <a:latin typeface="Arial"/>
              </a:rPr>
              <a:t>“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</a:rPr>
              <a:t>An array a day keeps time complexity issues away.”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5581440" y="2273040"/>
            <a:ext cx="1459080" cy="28692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5"/>
          <p:cNvSpPr/>
          <p:nvPr/>
        </p:nvSpPr>
        <p:spPr>
          <a:xfrm>
            <a:off x="7050960" y="2417040"/>
            <a:ext cx="155412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6"/>
          <p:cNvSpPr/>
          <p:nvPr/>
        </p:nvSpPr>
        <p:spPr>
          <a:xfrm>
            <a:off x="8595360" y="2304360"/>
            <a:ext cx="36540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latin typeface="Arial"/>
              </a:rPr>
              <a:t>DP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52720" y="558720"/>
            <a:ext cx="617004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Arial"/>
              </a:rPr>
              <a:t>Results of the Cycle Detection function: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826960" y="3200760"/>
            <a:ext cx="1854000" cy="228564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5577840" y="115164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 Cycle Found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1221840" y="118800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Cycle Found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548640" y="1564200"/>
            <a:ext cx="3566160" cy="14533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457200" y="3291840"/>
            <a:ext cx="3817080" cy="201168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4937760" y="1645920"/>
            <a:ext cx="3950640" cy="128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60" y="90360"/>
            <a:ext cx="91432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DELIVERING TROJAN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87360" y="1678320"/>
            <a:ext cx="4367160" cy="25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Algorithm Used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DFS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Given Location and Dependencies, returns a feasible path for Tommy Trojan to follow if it exists.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Read Dependencies and Locations from CSV also implemented.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Time Complexity: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O(N+E)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0" name="Content Placeholder 8" descr=""/>
          <p:cNvPicPr/>
          <p:nvPr/>
        </p:nvPicPr>
        <p:blipFill>
          <a:blip r:embed="rId1"/>
          <a:stretch/>
        </p:blipFill>
        <p:spPr>
          <a:xfrm>
            <a:off x="5376240" y="3205440"/>
            <a:ext cx="2853000" cy="201348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014080" y="1371600"/>
            <a:ext cx="3489840" cy="16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2471040" y="27432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784800" y="3383280"/>
            <a:ext cx="4244400" cy="14590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5852160" y="1737360"/>
            <a:ext cx="2844360" cy="2779560"/>
          </a:xfrm>
          <a:prstGeom prst="rect">
            <a:avLst/>
          </a:prstGeom>
          <a:ln>
            <a:noFill/>
          </a:ln>
        </p:spPr>
      </p:pic>
      <p:sp>
        <p:nvSpPr>
          <p:cNvPr id="265" name="TextShape 2"/>
          <p:cNvSpPr txBox="1"/>
          <p:nvPr/>
        </p:nvSpPr>
        <p:spPr>
          <a:xfrm>
            <a:off x="365760" y="1628280"/>
            <a:ext cx="5212080" cy="157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solidFill>
                  <a:srgbClr val="c9211e"/>
                </a:solidFill>
                <a:latin typeface="Arial"/>
              </a:rPr>
              <a:t>Input</a:t>
            </a:r>
            <a:r>
              <a:rPr b="0" lang="en-US" sz="1300" spc="-1" strike="noStrike">
                <a:latin typeface="Arial"/>
              </a:rPr>
              <a:t>: 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location_names = {"Ralphs", "Chick-fil-A", "KFC", "Target", "Arco"}</a:t>
            </a:r>
            <a:endParaRPr b="0" lang="en-US" sz="1300" spc="-1" strike="noStrike">
              <a:latin typeface="Arial"/>
            </a:endParaRPr>
          </a:p>
          <a:p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latin typeface="Arial"/>
              </a:rPr>
              <a:t>dependencies = {{"Ralphs","KFC"}, {"Ralphs","Chick-fil-A"}, {"Chick-fil-A", "KFC"}, {"Ralphs", "Target"}, {"Target", "KFC"}, {"Arco", "Ralphs"}}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60" y="90360"/>
            <a:ext cx="91432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DELIVERING TROJAN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40080" y="182880"/>
            <a:ext cx="8073720" cy="101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TROJAN MAP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2" name="Content Placeholder 14" descr=""/>
          <p:cNvPicPr/>
          <p:nvPr/>
        </p:nvPicPr>
        <p:blipFill>
          <a:blip r:embed="rId1"/>
          <a:stretch/>
        </p:blipFill>
        <p:spPr>
          <a:xfrm>
            <a:off x="4777200" y="1827360"/>
            <a:ext cx="4036320" cy="331704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567720" y="1863360"/>
            <a:ext cx="3945960" cy="25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 Map of locations around USC using C++ Data Structures and Graph Algorithms.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Red Dots (    ) represent various locations in and around USC.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The Green Lines (          ) represent the various pathways.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2506680" y="2962080"/>
            <a:ext cx="108720" cy="12132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4"/>
          <p:cNvSpPr/>
          <p:nvPr/>
        </p:nvSpPr>
        <p:spPr>
          <a:xfrm>
            <a:off x="2902680" y="3987360"/>
            <a:ext cx="3337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82880" y="241560"/>
            <a:ext cx="8686440" cy="10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FIND NEARBY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82880" y="1280160"/>
            <a:ext cx="4845960" cy="32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Takes as input: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Location Name, Attribute, Search Radius(r) and Desired Number of Nearby Locations(k)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Max Heap (Priority Queue) to find K closest locations.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Display the closest locations on the Trojan Map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Time Complexity: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O(N^2)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6383880" y="1920240"/>
            <a:ext cx="2119680" cy="210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6035040" y="2307240"/>
            <a:ext cx="2285640" cy="2630160"/>
          </a:xfrm>
          <a:prstGeom prst="rect">
            <a:avLst/>
          </a:prstGeom>
          <a:ln>
            <a:noFill/>
          </a:ln>
        </p:spPr>
      </p:pic>
      <p:sp>
        <p:nvSpPr>
          <p:cNvPr id="271" name="CustomShape 1"/>
          <p:cNvSpPr/>
          <p:nvPr/>
        </p:nvSpPr>
        <p:spPr>
          <a:xfrm>
            <a:off x="3017520" y="1573920"/>
            <a:ext cx="3108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Output for Nearby Bars: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82880" y="241920"/>
            <a:ext cx="8686440" cy="10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FIND NEARBY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920160" y="2286000"/>
            <a:ext cx="3926160" cy="249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31880" y="46440"/>
            <a:ext cx="78631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48640" y="1463040"/>
            <a:ext cx="6034680" cy="40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We implemented this project with some of the most important data structures and algorithms and understood the advantages such as decrease in Runtime.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The project was exciting as we got to know the intuition behind how Google Maps, Apple Maps work.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We can extend this project to add bookmarks frequently travelled places for quick access.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Improving the speed of execution with better algorithms.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Extend support for different modes of transport like bike, automobile.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7040880" y="3566160"/>
            <a:ext cx="1808280" cy="164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69800" y="2587320"/>
            <a:ext cx="79711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36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THANK YOU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372480" y="4428360"/>
            <a:ext cx="20487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IN" sz="3000" spc="-1" strike="noStrike">
                <a:solidFill>
                  <a:srgbClr val="ffcc00"/>
                </a:solidFill>
                <a:latin typeface="Times New Roman"/>
                <a:ea typeface="Times New Roman"/>
              </a:rPr>
              <a:t>FIGHT ON!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329840" y="273960"/>
            <a:ext cx="644220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Arial"/>
              </a:rPr>
              <a:t>OBJECTIVES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8280" y="1374840"/>
            <a:ext cx="8460720" cy="33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Implemented the following functions: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Autocomplete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Find location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CalculateShortestPath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Travelling salesman problem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Cycle Detection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Topological Sort</a:t>
            </a:r>
            <a:endParaRPr b="0" lang="en-US" sz="1600" spc="-1" strike="noStrike">
              <a:latin typeface="Arial"/>
            </a:endParaRPr>
          </a:p>
          <a:p>
            <a:pPr marL="457200" indent="-36756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Arial"/>
              </a:rPr>
              <a:t>Find K Closest Points</a:t>
            </a:r>
            <a:endParaRPr b="0" lang="en-US" sz="1600" spc="-1" strike="noStrike">
              <a:latin typeface="Arial"/>
            </a:endParaRPr>
          </a:p>
          <a:p>
            <a:pPr marL="1371600"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748680" y="2011680"/>
            <a:ext cx="502920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90000"/>
            <a:ext cx="8570160" cy="11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AUTOCOMPLETE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91440" y="1559160"/>
            <a:ext cx="4268520" cy="24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Added features such as dealing with Case Insensitive input, invalid inputs.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Compares the input string with every node in the map and returns those nodes whose names start with the same letters.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c9211e"/>
                </a:solidFill>
                <a:latin typeface="Calibri"/>
                <a:ea typeface="DejaVu Sans"/>
              </a:rPr>
              <a:t>Time Complexity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is O(N)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206240" y="1645920"/>
            <a:ext cx="3537360" cy="281160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6675120" y="2174400"/>
            <a:ext cx="456840" cy="143640"/>
          </a:xfrm>
          <a:prstGeom prst="rect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5216760" y="2420640"/>
            <a:ext cx="1509480" cy="155196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"/>
          <p:cNvSpPr/>
          <p:nvPr/>
        </p:nvSpPr>
        <p:spPr>
          <a:xfrm flipH="1" flipV="1" rot="16200000">
            <a:off x="7241760" y="3310200"/>
            <a:ext cx="360" cy="105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6"/>
          <p:cNvSpPr/>
          <p:nvPr/>
        </p:nvSpPr>
        <p:spPr>
          <a:xfrm>
            <a:off x="7611840" y="3690360"/>
            <a:ext cx="15318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Autocomplete Output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 flipH="1">
            <a:off x="6991920" y="2276280"/>
            <a:ext cx="82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8"/>
          <p:cNvSpPr/>
          <p:nvPr/>
        </p:nvSpPr>
        <p:spPr>
          <a:xfrm>
            <a:off x="7614000" y="2118960"/>
            <a:ext cx="1529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Input String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96800" y="90000"/>
            <a:ext cx="8570160" cy="11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AUTOCOMPLETE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86000" y="3399840"/>
            <a:ext cx="42685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Invalid test case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206240" y="3399840"/>
            <a:ext cx="4048200" cy="168660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5114880" y="5130360"/>
            <a:ext cx="256572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Output for invalid Input location: #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86000" y="1275840"/>
            <a:ext cx="42685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Another valid test case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186800" y="1275840"/>
            <a:ext cx="4042440" cy="1666440"/>
          </a:xfrm>
          <a:prstGeom prst="rect">
            <a:avLst/>
          </a:prstGeom>
          <a:ln>
            <a:noFill/>
          </a:ln>
        </p:spPr>
      </p:pic>
      <p:sp>
        <p:nvSpPr>
          <p:cNvPr id="154" name="CustomShape 5"/>
          <p:cNvSpPr/>
          <p:nvPr/>
        </p:nvSpPr>
        <p:spPr>
          <a:xfrm>
            <a:off x="5023440" y="2942640"/>
            <a:ext cx="256572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Output for Input location: zh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4568040" y="1397880"/>
            <a:ext cx="4484160" cy="182160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91440" y="91440"/>
            <a:ext cx="86400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FIND LOCATION COORDINATES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253120" y="1429920"/>
            <a:ext cx="3638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Target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181920" y="3765600"/>
            <a:ext cx="1800720" cy="180540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6545160" y="3851280"/>
            <a:ext cx="194760" cy="217800"/>
          </a:xfrm>
          <a:prstGeom prst="ellipse">
            <a:avLst/>
          </a:prstGeom>
          <a:noFill/>
          <a:ln w="2844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5394960" y="2252880"/>
            <a:ext cx="2441880" cy="35964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7625520" y="1956600"/>
            <a:ext cx="456840" cy="19872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 flipV="1">
            <a:off x="5303520" y="2612160"/>
            <a:ext cx="548280" cy="67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7"/>
          <p:cNvSpPr/>
          <p:nvPr/>
        </p:nvSpPr>
        <p:spPr>
          <a:xfrm flipH="1">
            <a:off x="7741800" y="1400400"/>
            <a:ext cx="360" cy="55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8"/>
          <p:cNvSpPr/>
          <p:nvPr/>
        </p:nvSpPr>
        <p:spPr>
          <a:xfrm>
            <a:off x="7132320" y="1166400"/>
            <a:ext cx="1737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INPUT LOCATION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3969360" y="3291840"/>
            <a:ext cx="14763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OUTPUT COORDINATES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" name="CustomShape 10"/>
          <p:cNvSpPr/>
          <p:nvPr/>
        </p:nvSpPr>
        <p:spPr>
          <a:xfrm flipV="1">
            <a:off x="5519520" y="3983400"/>
            <a:ext cx="10249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1"/>
          <p:cNvSpPr/>
          <p:nvPr/>
        </p:nvSpPr>
        <p:spPr>
          <a:xfrm>
            <a:off x="4389120" y="4555080"/>
            <a:ext cx="14626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MARKED LOCATION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ON MAP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8" name="CustomShape 12"/>
          <p:cNvSpPr/>
          <p:nvPr/>
        </p:nvSpPr>
        <p:spPr>
          <a:xfrm>
            <a:off x="182880" y="1397880"/>
            <a:ext cx="3840120" cy="30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Compares User Input to all the nodes in the map and returns the Latitude and Longitude of the matched location.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Also marks the location on the Trojan Map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Added a feature “Closest name” to correctly show mispelt places.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  <a:ea typeface="DejaVu Sans"/>
              </a:rPr>
              <a:t>Time Complexity: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O(N) 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-1893600" y="1005840"/>
            <a:ext cx="70405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FIND CLOSEST NAME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-182880" y="1253520"/>
            <a:ext cx="5725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83960" y="1838520"/>
            <a:ext cx="557460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Algorithm Used: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Edit Distance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9211e"/>
                </a:solidFill>
                <a:latin typeface="Calibri"/>
                <a:ea typeface="DejaVu Sans"/>
              </a:rPr>
              <a:t>Steps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Compares incorrectly spelt string with every node.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Calculates distance of the string from the nodes using Dynamic Programming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(Distance = Number of Insert/Remove/Replace characters needed to convert the input string to the node name)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Return the Node with the smallest distance from the Input String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5744160" y="2725920"/>
            <a:ext cx="3067920" cy="141552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7630920" y="3063960"/>
            <a:ext cx="699480" cy="29592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"/>
          <p:cNvSpPr/>
          <p:nvPr/>
        </p:nvSpPr>
        <p:spPr>
          <a:xfrm flipH="1" flipV="1">
            <a:off x="8297280" y="3353040"/>
            <a:ext cx="23760" cy="9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7743600" y="4312080"/>
            <a:ext cx="13089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INCORRECTLY SPELT INPUT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6771960" y="3423960"/>
            <a:ext cx="387360" cy="13284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8"/>
          <p:cNvSpPr/>
          <p:nvPr/>
        </p:nvSpPr>
        <p:spPr>
          <a:xfrm flipH="1" flipV="1">
            <a:off x="6929280" y="3620160"/>
            <a:ext cx="11880" cy="58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5928840" y="4312440"/>
            <a:ext cx="148392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AUTOCOMPLETE OUTPUT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91800" y="91800"/>
            <a:ext cx="86400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FIND LOCATION COORDINATES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92160" y="92160"/>
            <a:ext cx="86400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FIND LOCATION COORDINATES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-457200" y="1097280"/>
            <a:ext cx="368388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Edit Distance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82" name="Table 3"/>
          <p:cNvGraphicFramePr/>
          <p:nvPr/>
        </p:nvGraphicFramePr>
        <p:xfrm>
          <a:off x="4860000" y="3327120"/>
          <a:ext cx="3885480" cy="1749240"/>
        </p:xfrm>
        <a:graphic>
          <a:graphicData uri="http://schemas.openxmlformats.org/drawingml/2006/table">
            <a:tbl>
              <a:tblPr/>
              <a:tblGrid>
                <a:gridCol w="777240"/>
                <a:gridCol w="777240"/>
                <a:gridCol w="777240"/>
                <a:gridCol w="777240"/>
                <a:gridCol w="776880"/>
              </a:tblGrid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c9211e"/>
                          </a:solidFill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83" name="CustomShape 4"/>
          <p:cNvSpPr/>
          <p:nvPr/>
        </p:nvSpPr>
        <p:spPr>
          <a:xfrm>
            <a:off x="457200" y="2103120"/>
            <a:ext cx="5486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For Input Cove, we get CAVA as the corrected word.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18240" t="15716" r="0" b="0"/>
          <a:stretch/>
        </p:blipFill>
        <p:spPr>
          <a:xfrm>
            <a:off x="457200" y="3840480"/>
            <a:ext cx="3931560" cy="9140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4846320" y="5212080"/>
            <a:ext cx="3748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EditDistance(“CAVA”,”COVE”) =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1005840" y="4884120"/>
            <a:ext cx="2834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Output of Find Location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82880" y="91440"/>
            <a:ext cx="870336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SHORTEST PATH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82880" y="1169280"/>
            <a:ext cx="42602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</a:rPr>
              <a:t>DJIKSTRA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82880" y="1870560"/>
            <a:ext cx="4260240" cy="13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1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Greedy Algorithm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Cannot handle Negative Edges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Faster Execution Time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c9211e"/>
                </a:solidFill>
                <a:latin typeface="Calibri"/>
              </a:rPr>
              <a:t>Time Complexity: O(E*log(V))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4587840" y="1169280"/>
            <a:ext cx="42814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</a:rPr>
              <a:t>BELLMAN-FORD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4853880" y="1920240"/>
            <a:ext cx="428976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Can handle Negative Edges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Slower Execution time </a:t>
            </a:r>
            <a:r>
              <a:rPr b="0" lang="en-US" sz="1600" spc="-1" strike="noStrike">
                <a:solidFill>
                  <a:srgbClr val="c9211e"/>
                </a:solidFill>
                <a:latin typeface="Calibri"/>
              </a:rPr>
              <a:t>O(V^3)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but can be made faster by Early stopping.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c9211e"/>
                </a:solidFill>
                <a:latin typeface="Calibri"/>
              </a:rPr>
              <a:t>Time Complexity: O(E*V)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054080" y="3338640"/>
            <a:ext cx="2694960" cy="2113920"/>
          </a:xfrm>
          <a:prstGeom prst="rect">
            <a:avLst/>
          </a:prstGeom>
          <a:ln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182880" y="5419800"/>
            <a:ext cx="4937400" cy="180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800" spc="-1" strike="noStrike">
                <a:latin typeface="Arial"/>
              </a:rPr>
              <a:t>Source: https://upload.wikimedia.org/wikipedia/commons/5/57/Dijkstra_Animation.gif,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800" spc="-1" strike="noStrike">
                <a:latin typeface="Arial"/>
              </a:rPr>
              <a:t>https://commons.wikimedia.org/wiki/File:Bellman%E2%80%93Ford_algorithm_example.gif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5348520" y="3291840"/>
            <a:ext cx="260640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Aditya Sarda</dc:creator>
  <dc:description/>
  <dc:language>en-US</dc:language>
  <cp:lastModifiedBy/>
  <dcterms:modified xsi:type="dcterms:W3CDTF">2022-05-01T17:39:31Z</dcterms:modified>
  <cp:revision>2</cp:revision>
  <dc:subject/>
  <dc:title/>
</cp:coreProperties>
</file>